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7" r:id="rId3"/>
    <p:sldMasterId id="214748368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10282225" cx="1828005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2516" lvl="1" marL="914216" marR="0" rtl="0" algn="l">
              <a:spcBef>
                <a:spcPts val="0"/>
              </a:spcBef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2333" lvl="2" marL="1828433" marR="0" rtl="0" algn="l">
              <a:spcBef>
                <a:spcPts val="0"/>
              </a:spcBef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2151" lvl="3" marL="2742651" marR="0" rtl="0" algn="l">
              <a:spcBef>
                <a:spcPts val="0"/>
              </a:spcBef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967" lvl="4" marL="3656867" marR="0" rtl="0" algn="l">
              <a:spcBef>
                <a:spcPts val="0"/>
              </a:spcBef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786" lvl="5" marL="4571086" marR="0" rtl="0" algn="l">
              <a:spcBef>
                <a:spcPts val="0"/>
              </a:spcBef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603" lvl="6" marL="5485303" marR="0" rtl="0" algn="l">
              <a:spcBef>
                <a:spcPts val="0"/>
              </a:spcBef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19" lvl="7" marL="6399520" marR="0" rtl="0" algn="l">
              <a:spcBef>
                <a:spcPts val="0"/>
              </a:spcBef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237" lvl="8" marL="7313737" marR="0" rtl="0" algn="l">
              <a:spcBef>
                <a:spcPts val="0"/>
              </a:spcBef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b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would be the introduction slide of the topic that you are covering in this subsection.</a:t>
            </a:r>
          </a:p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this slide plays, you could talk about the main aim that we’d be covering in this video.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</a:p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is a single point slide which can be used for multiple purposes.</a:t>
            </a: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1 </a:t>
            </a: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Slide]: </a:t>
            </a: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2</a:t>
            </a: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slide can also be used to cover topics that can be represented by an image/graph etc. Information which is half image/half information type. Like shown in the example above.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slide, like mentioned above is for multiple pointers. The information above covers the types of information that can be used in this slide</a:t>
            </a:r>
          </a:p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</a:p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slide, like mentioned is to summarize the various videos we have seen in this section. This gives the viewers a sense of achievement that they have covered exactly what they were looking for.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Here the name of the next section needs to be mentioned. The narration as you guessed it would be just letting the viewer know what we’d be taking over next! ☺</a:t>
            </a:r>
          </a:p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and Subsection Title">
    <p:bg>
      <p:bgPr>
        <a:solidFill>
          <a:srgbClr val="F3702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80711" y="3636865"/>
            <a:ext cx="16437063" cy="186633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80711" y="5575679"/>
            <a:ext cx="16437063" cy="86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/>
        </p:nvSpPr>
        <p:spPr>
          <a:xfrm flipH="1" rot="10800000">
            <a:off x="0" y="0"/>
            <a:ext cx="18280063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Shape 48"/>
          <p:cNvSpPr/>
          <p:nvPr/>
        </p:nvSpPr>
        <p:spPr>
          <a:xfrm flipH="1" rot="10800000">
            <a:off x="0" y="9241171"/>
            <a:ext cx="18280063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114251" y="9389302"/>
            <a:ext cx="16756724" cy="892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Assembly)">
    <p:bg>
      <p:bgPr>
        <a:solidFill>
          <a:srgbClr val="3E5DAA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Classic)">
    <p:bg>
      <p:bgPr>
        <a:solidFill>
          <a:srgbClr val="F3702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Ruby)">
    <p:bg>
      <p:bgPr>
        <a:solidFill>
          <a:srgbClr val="EE2D4A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Field)">
    <p:bg>
      <p:bgPr>
        <a:solidFill>
          <a:srgbClr val="00A349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Evolve)">
    <p:bg>
      <p:bgPr>
        <a:solidFill>
          <a:srgbClr val="29BEC6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Hack)">
    <p:bg>
      <p:bgPr>
        <a:solidFill>
          <a:srgbClr val="4C3896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Sprint)">
    <p:bg>
      <p:bgPr>
        <a:solidFill>
          <a:srgbClr val="BE1A8C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and Subsection Titl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780711" y="3636865"/>
            <a:ext cx="16437063" cy="186633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780711" y="5575679"/>
            <a:ext cx="16437063" cy="86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65" name="Shape 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 flipH="1" rot="10800000">
            <a:off x="0" y="1312192"/>
            <a:ext cx="18280063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Shape 14"/>
          <p:cNvSpPr/>
          <p:nvPr/>
        </p:nvSpPr>
        <p:spPr>
          <a:xfrm>
            <a:off x="0" y="1312094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Shape 15"/>
          <p:cNvSpPr txBox="1"/>
          <p:nvPr>
            <p:ph type="title"/>
          </p:nvPr>
        </p:nvSpPr>
        <p:spPr>
          <a:xfrm>
            <a:off x="196414" y="32685"/>
            <a:ext cx="17645539" cy="120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0"/>
              <a:buFont typeface="Calibri"/>
              <a:buNone/>
              <a:defRPr b="0" i="0" sz="39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Course Titl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780711" y="5605055"/>
            <a:ext cx="16437063" cy="114606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61"/>
              <a:buFont typeface="Calibri"/>
              <a:buNone/>
              <a:defRPr b="0" i="0" sz="51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Packt-Logo-white.png" id="68" name="Shape 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5403" y="2954094"/>
            <a:ext cx="6745411" cy="3231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tandalone Introduction or Summar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921500" y="4128788"/>
            <a:ext cx="16437063" cy="20246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2"/>
              <a:buFont typeface="Calibri"/>
              <a:buNone/>
              <a:defRPr b="0" i="0" sz="83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white.png" id="71" name="Shape 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 flipH="1" rot="10800000">
            <a:off x="0" y="3370440"/>
            <a:ext cx="18280063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Shape 74"/>
          <p:cNvSpPr/>
          <p:nvPr/>
        </p:nvSpPr>
        <p:spPr>
          <a:xfrm>
            <a:off x="0" y="3370440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Shape 75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943390" y="3836374"/>
            <a:ext cx="16437063" cy="5417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77" name="Shape 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 flipH="1" rot="10800000">
            <a:off x="0" y="3370440"/>
            <a:ext cx="18280063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0" y="3370440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Shape 81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943390" y="3836375"/>
            <a:ext cx="7996328" cy="5417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2" type="body"/>
          </p:nvPr>
        </p:nvSpPr>
        <p:spPr>
          <a:xfrm>
            <a:off x="9384425" y="3836375"/>
            <a:ext cx="7996328" cy="5417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84" name="Shape 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 flipH="1" rot="10800000">
            <a:off x="0" y="1312192"/>
            <a:ext cx="18280063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0" y="1312094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Shape 88"/>
          <p:cNvSpPr txBox="1"/>
          <p:nvPr>
            <p:ph type="title"/>
          </p:nvPr>
        </p:nvSpPr>
        <p:spPr>
          <a:xfrm>
            <a:off x="196414" y="32685"/>
            <a:ext cx="17645539" cy="120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0"/>
              <a:buFont typeface="Calibri"/>
              <a:buNone/>
              <a:defRPr b="0" i="0" sz="39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beacon.png" id="89" name="Shape 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/>
        </p:nvSpPr>
        <p:spPr>
          <a:xfrm flipH="1" rot="10800000">
            <a:off x="6550356" y="50"/>
            <a:ext cx="11729707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/>
          <p:nvPr/>
        </p:nvSpPr>
        <p:spPr>
          <a:xfrm rot="-5400000">
            <a:off x="1517790" y="5032566"/>
            <a:ext cx="10282238" cy="217106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/>
          <p:nvPr>
            <p:ph type="title"/>
          </p:nvPr>
        </p:nvSpPr>
        <p:spPr>
          <a:xfrm>
            <a:off x="451958" y="715270"/>
            <a:ext cx="5613563" cy="190591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47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451954" y="2930244"/>
            <a:ext cx="5613563" cy="63240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95" name="Shape 9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980075" y="976049"/>
            <a:ext cx="16061026" cy="817781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119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white.png" id="98" name="Shape 9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lit Summar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/>
        </p:nvSpPr>
        <p:spPr>
          <a:xfrm flipH="1">
            <a:off x="0" y="0"/>
            <a:ext cx="9140032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Shape 101"/>
          <p:cNvSpPr/>
          <p:nvPr/>
        </p:nvSpPr>
        <p:spPr>
          <a:xfrm rot="5400000">
            <a:off x="3891310" y="5033166"/>
            <a:ext cx="10281039" cy="217106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 txBox="1"/>
          <p:nvPr>
            <p:ph type="title"/>
          </p:nvPr>
        </p:nvSpPr>
        <p:spPr>
          <a:xfrm>
            <a:off x="530769" y="2465208"/>
            <a:ext cx="8086889" cy="296322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52"/>
              <a:buFont typeface="Calibri"/>
              <a:buNone/>
              <a:defRPr b="0" i="0" sz="8396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" type="subTitle"/>
          </p:nvPr>
        </p:nvSpPr>
        <p:spPr>
          <a:xfrm>
            <a:off x="530769" y="5556360"/>
            <a:ext cx="8086889" cy="24690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2" type="body"/>
          </p:nvPr>
        </p:nvSpPr>
        <p:spPr>
          <a:xfrm>
            <a:off x="9874713" y="1447731"/>
            <a:ext cx="7670669" cy="738677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05" name="Shape 1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Author Profile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 flipH="1">
            <a:off x="0" y="0"/>
            <a:ext cx="9140032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Shape 108"/>
          <p:cNvSpPr/>
          <p:nvPr/>
        </p:nvSpPr>
        <p:spPr>
          <a:xfrm rot="5400000">
            <a:off x="3891310" y="5033166"/>
            <a:ext cx="10281039" cy="217106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Shape 109"/>
          <p:cNvSpPr txBox="1"/>
          <p:nvPr>
            <p:ph type="title"/>
          </p:nvPr>
        </p:nvSpPr>
        <p:spPr>
          <a:xfrm>
            <a:off x="530769" y="6772113"/>
            <a:ext cx="8086889" cy="29632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ct val="99958"/>
              <a:buFont typeface="Calibri"/>
              <a:buNone/>
              <a:defRPr b="0" i="0" sz="4798" u="none" cap="none" strike="noStrike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9874713" y="1447731"/>
            <a:ext cx="7670669" cy="738677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11" name="Shape 1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rporate headshot of a man" id="112" name="Shape 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4116" y="1835103"/>
            <a:ext cx="4580211" cy="4580079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/>
        </p:nvSpPr>
        <p:spPr>
          <a:xfrm flipH="1" rot="10800000">
            <a:off x="0" y="0"/>
            <a:ext cx="18280063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Shape 115"/>
          <p:cNvSpPr/>
          <p:nvPr/>
        </p:nvSpPr>
        <p:spPr>
          <a:xfrm flipH="1" rot="10800000">
            <a:off x="0" y="9241171"/>
            <a:ext cx="18280063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114251" y="9389302"/>
            <a:ext cx="16756724" cy="892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 flipH="1" rot="10800000">
            <a:off x="0" y="3370440"/>
            <a:ext cx="18280063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/>
          <p:nvPr/>
        </p:nvSpPr>
        <p:spPr>
          <a:xfrm>
            <a:off x="0" y="3370440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Shape 19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" type="body"/>
          </p:nvPr>
        </p:nvSpPr>
        <p:spPr>
          <a:xfrm>
            <a:off x="943390" y="3836375"/>
            <a:ext cx="7996328" cy="5417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2" type="body"/>
          </p:nvPr>
        </p:nvSpPr>
        <p:spPr>
          <a:xfrm>
            <a:off x="9384425" y="3836375"/>
            <a:ext cx="7996328" cy="5417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921500" y="2495444"/>
            <a:ext cx="16437063" cy="392518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99954"/>
              <a:buFont typeface="Calibri"/>
              <a:buNone/>
              <a:defRPr b="0" i="0" sz="2398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3189415" y="6544819"/>
            <a:ext cx="11901233" cy="26003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100000"/>
              <a:buFont typeface="Calibri"/>
              <a:buNone/>
              <a:defRPr b="0" i="0" sz="1800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20" name="Shape 1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22" name="Shape 1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End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idx="1" type="body"/>
          </p:nvPr>
        </p:nvSpPr>
        <p:spPr>
          <a:xfrm>
            <a:off x="9136133" y="1128977"/>
            <a:ext cx="8208636" cy="802428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buFont typeface="Calibri"/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Packt-Logo-white.png" id="125" name="Shape 1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5403" y="3525180"/>
            <a:ext cx="6745411" cy="3231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Assembly)">
    <p:bg>
      <p:bgPr>
        <a:solidFill>
          <a:srgbClr val="3E5DAA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27" name="Shape 1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Classic)">
    <p:bg>
      <p:bgPr>
        <a:solidFill>
          <a:srgbClr val="333333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29" name="Shape 1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Ruby)">
    <p:bg>
      <p:bgPr>
        <a:solidFill>
          <a:srgbClr val="EE2D4A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1" name="Shape 1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Field)">
    <p:bg>
      <p:bgPr>
        <a:solidFill>
          <a:srgbClr val="00A349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3" name="Shape 1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Evolve)">
    <p:bg>
      <p:bgPr>
        <a:solidFill>
          <a:srgbClr val="29BEC6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5" name="Shape 1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Hack)">
    <p:bg>
      <p:bgPr>
        <a:solidFill>
          <a:srgbClr val="4C3896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7" name="Shape 1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Sprint)">
    <p:bg>
      <p:bgPr>
        <a:solidFill>
          <a:srgbClr val="BE1A8C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9" name="Shape 1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 flipH="1" rot="10800000">
            <a:off x="0" y="3370440"/>
            <a:ext cx="18280063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hape 24"/>
          <p:cNvSpPr/>
          <p:nvPr/>
        </p:nvSpPr>
        <p:spPr>
          <a:xfrm>
            <a:off x="0" y="3370440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Shape 25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943390" y="3836374"/>
            <a:ext cx="16437063" cy="5417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980075" y="976049"/>
            <a:ext cx="16061026" cy="817781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119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921500" y="2495444"/>
            <a:ext cx="16437063" cy="392518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99954"/>
              <a:buFont typeface="Calibri"/>
              <a:buNone/>
              <a:defRPr b="0" i="0" sz="2398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4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89415" y="6544819"/>
            <a:ext cx="11901233" cy="26003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100000"/>
              <a:buFont typeface="Calibri"/>
              <a:buNone/>
              <a:defRPr b="0" i="0" sz="1800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/>
        </p:nvSpPr>
        <p:spPr>
          <a:xfrm flipH="1" rot="10800000">
            <a:off x="6550356" y="50"/>
            <a:ext cx="11729707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Shape 34"/>
          <p:cNvSpPr/>
          <p:nvPr/>
        </p:nvSpPr>
        <p:spPr>
          <a:xfrm rot="-5400000">
            <a:off x="1517790" y="5032566"/>
            <a:ext cx="10282238" cy="217106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Shape 35"/>
          <p:cNvSpPr txBox="1"/>
          <p:nvPr>
            <p:ph type="title"/>
          </p:nvPr>
        </p:nvSpPr>
        <p:spPr>
          <a:xfrm>
            <a:off x="451958" y="715270"/>
            <a:ext cx="5613563" cy="190591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47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451954" y="2930244"/>
            <a:ext cx="5613563" cy="63240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lit Summar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flipH="1">
            <a:off x="0" y="0"/>
            <a:ext cx="9140032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Shape 39"/>
          <p:cNvSpPr/>
          <p:nvPr/>
        </p:nvSpPr>
        <p:spPr>
          <a:xfrm rot="5400000">
            <a:off x="3891310" y="5033166"/>
            <a:ext cx="10281039" cy="217106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Shape 40"/>
          <p:cNvSpPr txBox="1"/>
          <p:nvPr>
            <p:ph type="title"/>
          </p:nvPr>
        </p:nvSpPr>
        <p:spPr>
          <a:xfrm>
            <a:off x="530769" y="2465208"/>
            <a:ext cx="8086889" cy="296322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52"/>
              <a:buFont typeface="Calibri"/>
              <a:buNone/>
              <a:defRPr b="0" i="0" sz="8396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" type="subTitle"/>
          </p:nvPr>
        </p:nvSpPr>
        <p:spPr>
          <a:xfrm>
            <a:off x="530769" y="5556360"/>
            <a:ext cx="8086889" cy="24690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2" type="body"/>
          </p:nvPr>
        </p:nvSpPr>
        <p:spPr>
          <a:xfrm>
            <a:off x="9874713" y="1447731"/>
            <a:ext cx="7670669" cy="738677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Course Title and Author Name">
    <p:bg>
      <p:bgPr>
        <a:solidFill>
          <a:srgbClr val="F3702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ctrTitle"/>
          </p:nvPr>
        </p:nvSpPr>
        <p:spPr>
          <a:xfrm>
            <a:off x="780711" y="3636865"/>
            <a:ext cx="16437063" cy="186633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780711" y="5575679"/>
            <a:ext cx="16437063" cy="86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29.xml"/><Relationship Id="rId22" Type="http://schemas.openxmlformats.org/officeDocument/2006/relationships/theme" Target="../theme/theme3.xml"/><Relationship Id="rId10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7.xml"/><Relationship Id="rId6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3333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943390" y="3836374"/>
            <a:ext cx="16437063" cy="5417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buChar char="●"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●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●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17039683" y="9386898"/>
            <a:ext cx="1096924" cy="7868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26936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0"/>
              <a:buFont typeface="Roboto"/>
              <a:buNone/>
            </a:pPr>
            <a:fld id="{00000000-1234-1234-1234-123412341234}" type="slidenum">
              <a:rPr b="0" i="0" lang="en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702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943390" y="3836374"/>
            <a:ext cx="16437063" cy="5417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buChar char="●"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●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●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17039683" y="9386898"/>
            <a:ext cx="1096924" cy="7868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26936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0"/>
              <a:buFont typeface="Roboto"/>
              <a:buNone/>
            </a:pPr>
            <a:fld id="{00000000-1234-1234-1234-123412341234}" type="slidenum">
              <a:rPr b="0" i="0" lang="en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ctrTitle"/>
          </p:nvPr>
        </p:nvSpPr>
        <p:spPr>
          <a:xfrm>
            <a:off x="780954" y="3636866"/>
            <a:ext cx="16436587" cy="1866336"/>
          </a:xfrm>
          <a:prstGeom prst="rect">
            <a:avLst/>
          </a:prstGeom>
          <a:noFill/>
          <a:ln>
            <a:noFill/>
          </a:ln>
        </p:spPr>
        <p:txBody>
          <a:bodyPr anchorCtr="0" anchor="b" bIns="182750" lIns="182750" rIns="182750" wrap="square" tIns="182750">
            <a:noAutofit/>
          </a:bodyPr>
          <a:lstStyle/>
          <a:p>
            <a:pPr indent="-609346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</a:pPr>
            <a:r>
              <a:rPr lang="en"/>
              <a:t>Using large scale monitoring and error reporting tools</a:t>
            </a:r>
          </a:p>
        </p:txBody>
      </p:sp>
      <p:sp>
        <p:nvSpPr>
          <p:cNvPr id="145" name="Shape 145"/>
          <p:cNvSpPr txBox="1"/>
          <p:nvPr/>
        </p:nvSpPr>
        <p:spPr>
          <a:xfrm>
            <a:off x="780711" y="5575679"/>
            <a:ext cx="16437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libri"/>
              <a:buNone/>
            </a:pPr>
            <a:r>
              <a:rPr b="0" i="0" lang="en" sz="4398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Video 1.</a:t>
            </a:r>
            <a:r>
              <a:rPr lang="en" sz="4398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200555" y="34902"/>
            <a:ext cx="17637370" cy="1204319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rIns="182675" wrap="square" tIns="182675">
            <a:noAutofit/>
          </a:bodyPr>
          <a:lstStyle/>
          <a:p>
            <a:pPr indent="-2790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886"/>
              <a:buFont typeface="Calibri"/>
              <a:buNone/>
            </a:pPr>
            <a:r>
              <a:rPr b="0" i="0" lang="en" sz="43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this Video, we are going to take a look at…</a:t>
            </a:r>
          </a:p>
        </p:txBody>
      </p:sp>
      <p:sp>
        <p:nvSpPr>
          <p:cNvPr id="151" name="Shape 151"/>
          <p:cNvSpPr txBox="1"/>
          <p:nvPr>
            <p:ph idx="4294967295" type="body"/>
          </p:nvPr>
        </p:nvSpPr>
        <p:spPr>
          <a:xfrm>
            <a:off x="421357" y="1777588"/>
            <a:ext cx="17416766" cy="8039384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rIns="182675" wrap="square" tIns="182675">
            <a:noAutofit/>
          </a:bodyPr>
          <a:lstStyle/>
          <a:p>
            <a:pPr indent="-723085" lvl="0" marL="91358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25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Monitoring and error reporting</a:t>
            </a:r>
          </a:p>
          <a:p>
            <a:pPr indent="-723084" lvl="0" marL="913584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25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What they do</a:t>
            </a:r>
          </a:p>
          <a:p>
            <a:pPr indent="-723084" lvl="0" marL="913584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25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Why you need them</a:t>
            </a:r>
          </a:p>
          <a:p>
            <a:pPr indent="-723085" lvl="0" marL="913585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25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Using a real life monitoring tool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943628" y="1476767"/>
            <a:ext cx="164367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750" lIns="182750" rIns="182750" wrap="square" tIns="182750">
            <a:noAutofit/>
          </a:bodyPr>
          <a:lstStyle/>
          <a:p>
            <a:pPr indent="-279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" sz="4400"/>
              <a:t>What is monitoring?</a:t>
            </a:r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943628" y="3836375"/>
            <a:ext cx="79962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750" lIns="182750" rIns="182750" wrap="square" tIns="182750">
            <a:noAutofit/>
          </a:bodyPr>
          <a:lstStyle/>
          <a:p>
            <a:pPr indent="-253873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50"/>
              <a:buFont typeface="Calibri"/>
              <a:buNone/>
            </a:pPr>
            <a:r>
              <a:rPr lang="en"/>
              <a:t>General knowledge of when something in your application breaks.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196674" y="32685"/>
            <a:ext cx="17645027" cy="120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" sz="4398"/>
              <a:t>Why Monitoring?</a:t>
            </a:r>
          </a:p>
        </p:txBody>
      </p:sp>
      <p:sp>
        <p:nvSpPr>
          <p:cNvPr id="163" name="Shape 163"/>
          <p:cNvSpPr txBox="1"/>
          <p:nvPr>
            <p:ph idx="4294967295" type="body"/>
          </p:nvPr>
        </p:nvSpPr>
        <p:spPr>
          <a:xfrm>
            <a:off x="417572" y="1776128"/>
            <a:ext cx="17424329" cy="8042875"/>
          </a:xfrm>
          <a:prstGeom prst="rect">
            <a:avLst/>
          </a:prstGeom>
          <a:noFill/>
          <a:ln>
            <a:noFill/>
          </a:ln>
        </p:spPr>
        <p:txBody>
          <a:bodyPr anchorCtr="0" anchor="t" bIns="182750" lIns="182750" rIns="182750" wrap="square" tIns="182750">
            <a:noAutofit/>
          </a:bodyPr>
          <a:lstStyle/>
          <a:p>
            <a:pPr indent="-723488" lvl="0" marL="91398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50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CloudWatch is hard to manage</a:t>
            </a:r>
          </a:p>
          <a:p>
            <a:pPr indent="-723488" lvl="0" marL="913988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50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Use third party tools to do the heavy lifting</a:t>
            </a:r>
          </a:p>
          <a:p>
            <a:pPr indent="-723488" lvl="0" marL="913988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50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SumoLogic, Dashbird, IOpipe</a:t>
            </a:r>
          </a:p>
          <a:p>
            <a:pPr lv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rIns="182675" wrap="square" tIns="182675">
            <a:noAutofit/>
          </a:bodyPr>
          <a:lstStyle/>
          <a:p>
            <a:pPr indent="-2790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886"/>
              <a:buFont typeface="Calibri"/>
              <a:buNone/>
            </a:pPr>
            <a:r>
              <a:rPr b="0" i="0" lang="en" sz="43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this Video, we</a:t>
            </a:r>
            <a:r>
              <a:rPr lang="en" sz="4395"/>
              <a:t>’ve learned...</a:t>
            </a:r>
          </a:p>
        </p:txBody>
      </p:sp>
      <p:sp>
        <p:nvSpPr>
          <p:cNvPr id="169" name="Shape 169"/>
          <p:cNvSpPr txBox="1"/>
          <p:nvPr>
            <p:ph idx="4294967295" type="body"/>
          </p:nvPr>
        </p:nvSpPr>
        <p:spPr>
          <a:xfrm>
            <a:off x="421357" y="1777588"/>
            <a:ext cx="17416800" cy="80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rIns="182675" wrap="square" tIns="182675">
            <a:noAutofit/>
          </a:bodyPr>
          <a:lstStyle/>
          <a:p>
            <a:pPr indent="-723084" lvl="0" marL="91358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25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Monitoring</a:t>
            </a:r>
          </a:p>
          <a:p>
            <a:pPr indent="-723084" lvl="0" marL="913584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25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Using third party tools to monitor logs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196414" y="32685"/>
            <a:ext cx="17645539" cy="120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279273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</a:pPr>
            <a:r>
              <a:rPr b="0" i="0" lang="en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Summary</a:t>
            </a:r>
          </a:p>
        </p:txBody>
      </p:sp>
      <p:sp>
        <p:nvSpPr>
          <p:cNvPr id="175" name="Shape 175"/>
          <p:cNvSpPr txBox="1"/>
          <p:nvPr>
            <p:ph idx="4294967295" type="body"/>
          </p:nvPr>
        </p:nvSpPr>
        <p:spPr>
          <a:xfrm>
            <a:off x="0" y="1776413"/>
            <a:ext cx="17424399" cy="8042275"/>
          </a:xfrm>
          <a:prstGeom prst="rect">
            <a:avLst/>
          </a:prstGeom>
          <a:noFill/>
          <a:ln>
            <a:noFill/>
          </a:ln>
        </p:spPr>
        <p:txBody>
          <a:bodyPr anchorCtr="0" anchor="t" bIns="182750" lIns="182750" rIns="182750" wrap="square" tIns="182750">
            <a:noAutofit/>
          </a:bodyPr>
          <a:lstStyle/>
          <a:p>
            <a:pPr indent="-723489" lvl="0" marL="91398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50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Serverless Architecture</a:t>
            </a:r>
          </a:p>
          <a:p>
            <a:pPr indent="-723488" lvl="0" marL="913988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50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Serverless Framework</a:t>
            </a:r>
          </a:p>
          <a:p>
            <a:pPr indent="-723488" lvl="0" marL="913988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50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Configuring IAM Users and the Serverless Framework</a:t>
            </a:r>
          </a:p>
          <a:p>
            <a:pPr indent="-723488" lvl="0" marL="913988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50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Created and deployed a service</a:t>
            </a:r>
          </a:p>
          <a:p>
            <a:pPr indent="-723488" lvl="0" marL="913988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50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Testing and monitoring functions</a:t>
            </a:r>
          </a:p>
          <a:p>
            <a:pPr indent="-723489" lvl="0" marL="913989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50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Using “Serverless Offline” to run the app locally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ctrTitle"/>
          </p:nvPr>
        </p:nvSpPr>
        <p:spPr>
          <a:xfrm>
            <a:off x="784582" y="3637519"/>
            <a:ext cx="16429453" cy="1865526"/>
          </a:xfrm>
          <a:prstGeom prst="rect">
            <a:avLst/>
          </a:prstGeom>
          <a:noFill/>
          <a:ln>
            <a:noFill/>
          </a:ln>
        </p:spPr>
        <p:txBody>
          <a:bodyPr anchorCtr="0" anchor="b" bIns="182675" lIns="182675" rIns="182675" wrap="square" tIns="182675">
            <a:noAutofit/>
          </a:bodyPr>
          <a:lstStyle/>
          <a:p>
            <a:pPr indent="-609346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</a:pPr>
            <a:r>
              <a:rPr lang="en"/>
              <a:t>Creating a Serverless REST API</a:t>
            </a:r>
          </a:p>
        </p:txBody>
      </p:sp>
      <p:sp>
        <p:nvSpPr>
          <p:cNvPr id="181" name="Shape 181"/>
          <p:cNvSpPr txBox="1"/>
          <p:nvPr>
            <p:ph idx="1" type="subTitle"/>
          </p:nvPr>
        </p:nvSpPr>
        <p:spPr>
          <a:xfrm>
            <a:off x="784582" y="5575490"/>
            <a:ext cx="16429453" cy="865023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rIns="182675" wrap="square" tIns="182675">
            <a:noAutofit/>
          </a:bodyPr>
          <a:lstStyle/>
          <a:p>
            <a:pPr indent="-279273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</a:pPr>
            <a:r>
              <a:rPr b="0" i="0" lang="en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Next Section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